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7" r:id="rId3"/>
    <p:sldId id="298" r:id="rId4"/>
    <p:sldId id="299" r:id="rId5"/>
    <p:sldId id="258" r:id="rId6"/>
    <p:sldId id="257" r:id="rId7"/>
    <p:sldId id="296" r:id="rId8"/>
    <p:sldId id="291" r:id="rId9"/>
    <p:sldId id="292" r:id="rId10"/>
    <p:sldId id="259" r:id="rId11"/>
    <p:sldId id="294" r:id="rId12"/>
    <p:sldId id="261" r:id="rId13"/>
    <p:sldId id="262" r:id="rId14"/>
    <p:sldId id="269" r:id="rId15"/>
    <p:sldId id="267" r:id="rId16"/>
    <p:sldId id="270" r:id="rId17"/>
    <p:sldId id="271" r:id="rId18"/>
    <p:sldId id="266" r:id="rId19"/>
    <p:sldId id="277" r:id="rId20"/>
    <p:sldId id="263" r:id="rId21"/>
    <p:sldId id="280" r:id="rId22"/>
    <p:sldId id="300" r:id="rId23"/>
    <p:sldId id="281" r:id="rId24"/>
    <p:sldId id="282" r:id="rId25"/>
    <p:sldId id="301" r:id="rId26"/>
    <p:sldId id="287" r:id="rId27"/>
    <p:sldId id="302" r:id="rId28"/>
    <p:sldId id="303" r:id="rId29"/>
    <p:sldId id="285" r:id="rId30"/>
    <p:sldId id="304" r:id="rId31"/>
    <p:sldId id="276" r:id="rId32"/>
    <p:sldId id="264" r:id="rId33"/>
    <p:sldId id="273" r:id="rId34"/>
    <p:sldId id="274" r:id="rId35"/>
    <p:sldId id="275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AD1AAB6-0A36-498E-B3AF-2661AD271F9C}">
          <p14:sldIdLst>
            <p14:sldId id="256"/>
          </p14:sldIdLst>
        </p14:section>
        <p14:section name="Раздел без заголовка" id="{CD54567B-9563-4CB6-AD8F-A46E1A574828}">
          <p14:sldIdLst>
            <p14:sldId id="297"/>
            <p14:sldId id="298"/>
            <p14:sldId id="299"/>
            <p14:sldId id="258"/>
            <p14:sldId id="257"/>
            <p14:sldId id="296"/>
            <p14:sldId id="291"/>
            <p14:sldId id="292"/>
            <p14:sldId id="259"/>
            <p14:sldId id="294"/>
            <p14:sldId id="261"/>
            <p14:sldId id="262"/>
            <p14:sldId id="269"/>
            <p14:sldId id="267"/>
            <p14:sldId id="270"/>
            <p14:sldId id="271"/>
            <p14:sldId id="266"/>
            <p14:sldId id="277"/>
            <p14:sldId id="263"/>
            <p14:sldId id="280"/>
            <p14:sldId id="300"/>
            <p14:sldId id="281"/>
            <p14:sldId id="282"/>
            <p14:sldId id="301"/>
            <p14:sldId id="287"/>
            <p14:sldId id="302"/>
            <p14:sldId id="303"/>
            <p14:sldId id="285"/>
            <p14:sldId id="304"/>
            <p14:sldId id="276"/>
            <p14:sldId id="264"/>
            <p14:sldId id="273"/>
            <p14:sldId id="274"/>
            <p14:sldId id="275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8.4227815261718797E-2"/>
          <c:y val="0.11980979074142498"/>
          <c:w val="0.89714797646710653"/>
          <c:h val="0.40312726607411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Лист1!$F$2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Лист1!$E$3:$E$8</c:f>
              <c:strCache>
                <c:ptCount val="6"/>
                <c:pt idx="0">
                  <c:v>Поблемное обучение</c:v>
                </c:pt>
                <c:pt idx="1">
                  <c:v>Индивидуально-дифференцированная система обучения</c:v>
                </c:pt>
                <c:pt idx="2">
                  <c:v>Исследовательские методы обучения</c:v>
                </c:pt>
                <c:pt idx="3">
                  <c:v>Проектные методы обучения</c:v>
                </c:pt>
                <c:pt idx="4">
                  <c:v>Технологии игрового обучения</c:v>
                </c:pt>
                <c:pt idx="5">
                  <c:v>Информационно-коммуникативные технологии</c:v>
                </c:pt>
              </c:strCache>
            </c:strRef>
          </c:cat>
          <c:val>
            <c:numRef>
              <c:f>Лист1!$F$3:$F$8</c:f>
              <c:numCache>
                <c:formatCode>General</c:formatCode>
                <c:ptCount val="6"/>
                <c:pt idx="0">
                  <c:v>42.5</c:v>
                </c:pt>
                <c:pt idx="1">
                  <c:v>42</c:v>
                </c:pt>
                <c:pt idx="2">
                  <c:v>35</c:v>
                </c:pt>
                <c:pt idx="3">
                  <c:v>41</c:v>
                </c:pt>
                <c:pt idx="4">
                  <c:v>42</c:v>
                </c:pt>
                <c:pt idx="5">
                  <c:v>33</c:v>
                </c:pt>
              </c:numCache>
            </c:numRef>
          </c:val>
        </c:ser>
        <c:dLbls/>
        <c:shape val="cylinder"/>
        <c:axId val="57434496"/>
        <c:axId val="57436032"/>
        <c:axId val="0"/>
      </c:bar3DChart>
      <c:catAx>
        <c:axId val="57434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57436032"/>
        <c:crosses val="autoZero"/>
        <c:auto val="1"/>
        <c:lblAlgn val="ctr"/>
        <c:lblOffset val="100"/>
      </c:catAx>
      <c:valAx>
        <c:axId val="57436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7434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5139028314929103"/>
          <c:y val="0"/>
          <c:w val="7.6901982271673469E-2"/>
          <c:h val="6.3224527601793187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B5FF1-FA2A-4010-8C1F-C1296C5CCE9C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648D-8E93-4AA9-9E93-7D7FC41EA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61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9790-8E41-411F-94F9-A209CA8552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69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76;&#1083;&#1103;%20&#1040;&#1085;&#1085;&#1099;%20&#1052;&#1072;&#1088;&#1072;&#1090;&#1086;&#1074;&#1085;&#1099;%20&#1076;&#1086;&#1082;&#1091;&#1084;&#1077;&#1085;&#1090;&#1099;/&#1061;&#1086;&#1079;&#1103;&#1081;&#1089;&#1090;&#1074;&#1077;&#1085;&#1085;&#1072;&#1103;%20&#1076;&#1077;&#1103;&#1090;&#1077;&#1083;&#1100;&#1085;&#1086;&#1089;&#1090;&#1100;/&#1060;&#1080;&#1085;&#1072;&#1085;&#1089;&#1086;&#1074;&#1086;-&#1093;&#1086;&#1079;&#1103;&#1081;&#1089;&#1090;&#1074;&#1077;&#1085;&#1085;&#1072;&#1103;%20&#1076;&#1077;&#1103;&#1090;&#1077;&#1083;&#1100;&#1085;&#1086;&#1089;&#1090;&#1100;%20(&#1087;&#1083;&#1072;&#1085;)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4;&#1050;&#1059;&#1052;&#1045;&#1053;&#1058;&#1067;/&#1089;&#1074;&#1080;&#1076;&#1077;&#1090;&#1077;&#1083;&#1100;&#1089;&#1090;&#1074;&#1086;%20&#1086;%20&#1075;&#1086;&#1089;&#1091;&#1076;&#1072;&#1088;&#1089;&#1090;&#1074;&#1077;&#1085;&#1085;&#1086;&#1081;%20&#1072;&#1082;&#1088;&#1077;&#1076;&#1080;&#1090;&#1072;&#1094;&#1080;&#1080;/&#1089;&#1090;&#1088;.2.jpg" TargetMode="External"/><Relationship Id="rId3" Type="http://schemas.openxmlformats.org/officeDocument/2006/relationships/hyperlink" Target="&#1044;&#1054;&#1050;&#1059;&#1052;&#1045;&#1053;&#1058;&#1067;/&#1059;&#1057;&#1058;&#1040;&#1042;/&#1089;&#1090;&#1088;.1.jpg" TargetMode="External"/><Relationship Id="rId7" Type="http://schemas.openxmlformats.org/officeDocument/2006/relationships/hyperlink" Target="&#1044;&#1054;&#1050;&#1059;&#1052;&#1045;&#1053;&#1058;&#1067;/&#1089;&#1074;&#1080;&#1076;&#1077;&#1090;&#1077;&#1083;&#1100;&#1089;&#1090;&#1074;&#1086;%20&#1086;%20&#1075;&#1086;&#1089;&#1091;&#1076;&#1072;&#1088;&#1089;&#1090;&#1074;&#1077;&#1085;&#1085;&#1086;&#1081;%20&#1072;&#1082;&#1088;&#1077;&#1076;&#1080;&#1090;&#1072;&#1094;&#1080;&#1080;/&#1089;&#1090;&#1088;.1.jpg" TargetMode="External"/><Relationship Id="rId12" Type="http://schemas.openxmlformats.org/officeDocument/2006/relationships/hyperlink" Target="&#1044;&#1054;&#1050;&#1059;&#1052;&#1045;&#1053;&#1058;&#1067;/&#1045;&#1043;&#1056;&#1070;&#1051;/&#1056;&#1077;&#1075;&#1080;&#1089;&#1090;&#1088;&#1072;&#1094;&#1080;&#1103;%20&#1074;%20&#1085;&#1072;&#1083;&#1086;&#1075;&#1086;&#1074;&#1086;&#1081;.jpg" TargetMode="External"/><Relationship Id="rId2" Type="http://schemas.openxmlformats.org/officeDocument/2006/relationships/hyperlink" Target="&#1044;&#1054;&#1050;&#1059;&#1052;&#1045;&#1053;&#1058;&#1067;/&#1087;&#1088;&#1080;&#1082;&#1072;&#1079;%20&#1086;%20&#1085;&#1072;&#1079;&#1085;&#1072;&#1095;&#1077;&#1085;&#1080;&#1080;%20&#1050;&#1072;&#1087;&#1083;&#1072;&#1085;%20&#1040;.&#1052;.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54;&#1050;&#1059;&#1052;&#1045;&#1053;&#1058;&#1067;/&#1051;&#1048;&#1062;&#1045;&#1053;&#1047;&#1048;&#1071;/&#1083;&#1080;&#1094;&#1077;&#1085;&#1079;&#1080;&#1103;%20&#1083;&#1080;&#1089;&#1090;2.jpg" TargetMode="External"/><Relationship Id="rId11" Type="http://schemas.openxmlformats.org/officeDocument/2006/relationships/hyperlink" Target="&#1044;&#1054;&#1050;&#1059;&#1052;&#1045;&#1053;&#1058;&#1067;/&#1045;&#1043;&#1056;&#1070;&#1051;/&#1089;&#1074;&#1080;&#1076;&#1077;&#1090;&#1077;&#1083;&#1100;&#1089;&#1090;&#1074;&#1086;%20&#1054;&#1043;&#1056;&#1053;%20&#1086;&#1090;%2010.01.12.jpg" TargetMode="External"/><Relationship Id="rId5" Type="http://schemas.openxmlformats.org/officeDocument/2006/relationships/hyperlink" Target="&#1044;&#1054;&#1050;&#1059;&#1052;&#1045;&#1053;&#1058;&#1067;/&#1051;&#1048;&#1062;&#1045;&#1053;&#1047;&#1048;&#1071;/&#1083;&#1080;&#1094;&#1077;&#1085;&#1079;&#1080;&#1103;%20&#1089;&#1090;&#1088;%202.jpg" TargetMode="External"/><Relationship Id="rId10" Type="http://schemas.openxmlformats.org/officeDocument/2006/relationships/hyperlink" Target="&#1044;&#1054;&#1050;&#1059;&#1052;&#1045;&#1053;&#1058;&#1067;/&#1089;&#1074;&#1080;&#1076;&#1077;&#1090;&#1077;&#1083;&#1100;&#1089;&#1090;&#1074;&#1086;%20&#1086;%20&#1075;&#1086;&#1089;.%20&#1088;&#1077;&#1075;&#1080;&#1089;&#1090;&#1088;&#1072;&#1094;&#1080;&#1080;%20&#1087;&#1088;&#1072;&#1074;&#1072;/&#1091;&#1095;&#1072;&#1089;&#1090;&#1086;&#1082;%20&#1086;&#1090;%2026.03.2013.jpg" TargetMode="External"/><Relationship Id="rId4" Type="http://schemas.openxmlformats.org/officeDocument/2006/relationships/hyperlink" Target="&#1044;&#1054;&#1050;&#1059;&#1052;&#1045;&#1053;&#1058;&#1067;/&#1051;&#1048;&#1062;&#1045;&#1053;&#1047;&#1048;&#1071;/&#1083;&#1080;&#1094;&#1077;&#1085;&#1079;&#1080;&#1103;%20&#1089;&#1090;&#1088;%201.jpg" TargetMode="External"/><Relationship Id="rId9" Type="http://schemas.openxmlformats.org/officeDocument/2006/relationships/hyperlink" Target="&#1044;&#1054;&#1050;&#1059;&#1052;&#1045;&#1053;&#1058;&#1067;/&#1089;&#1074;&#1080;&#1076;&#1077;&#1090;&#1077;&#1083;&#1100;&#1089;&#1090;&#1074;&#1086;%20&#1086;%20&#1075;&#1086;&#1089;.%20&#1088;&#1077;&#1075;&#1080;&#1089;&#1090;&#1088;&#1072;&#1094;&#1080;&#1080;%20&#1087;&#1088;&#1072;&#1074;&#1072;/&#1079;&#1076;&#1072;&#1085;&#1080;&#1077;%20&#1086;&#1090;%2013.02.1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3;&#1103;%20&#1040;&#1085;&#1085;&#1099;%20&#1052;&#1072;&#1088;&#1072;&#1090;&#1086;&#1074;&#1085;&#1099;%20&#1076;&#1086;&#1082;&#1091;&#1084;&#1077;&#1085;&#1090;&#1099;/&#1040;&#1085;&#1072;&#1083;&#1080;&#1079;%20&#1091;&#1088;&#1086;&#1082;&#1086;&#1074;/&#1040;&#1085;&#1072;&#1083;&#1080;&#1079;%20&#1087;&#1086;&#1089;&#1077;&#1097;&#1077;&#1085;&#1085;&#1086;&#1075;&#1086;%20&#1091;&#1088;&#1086;&#1082;&#1072;.jpg" TargetMode="External"/><Relationship Id="rId7" Type="http://schemas.openxmlformats.org/officeDocument/2006/relationships/hyperlink" Target="&#1076;&#1083;&#1103;%20&#1040;&#1085;&#1085;&#1099;%20&#1052;&#1072;&#1088;&#1072;&#1090;&#1086;&#1074;&#1085;&#1099;%20&#1076;&#1086;&#1082;&#1091;&#1084;&#1077;&#1085;&#1090;&#1099;/&#1061;&#1086;&#1079;&#1103;&#1081;&#1089;&#1090;&#1074;&#1077;&#1085;&#1085;&#1072;&#1103;%20&#1076;&#1077;&#1103;&#1090;&#1077;&#1083;&#1100;&#1085;&#1086;&#1089;&#1090;&#1100;/&#1064;&#1090;&#1072;&#1090;&#1085;&#1086;&#1077;%20&#1088;&#1072;&#1089;&#1087;&#1080;&#1089;&#1072;&#1085;&#1080;&#1077;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%20.jpg" TargetMode="External"/><Relationship Id="rId2" Type="http://schemas.openxmlformats.org/officeDocument/2006/relationships/hyperlink" Target="&#1076;&#1083;&#1103;%20&#1040;&#1085;&#1085;&#1099;%20&#1052;&#1072;&#1088;&#1072;&#1090;&#1086;&#1074;&#1085;&#1099;%20&#1076;&#1086;&#1082;&#1091;&#1084;&#1077;&#1085;&#1090;&#1099;/&#1061;&#1086;&#1079;&#1103;&#1081;&#1089;&#1090;&#1074;&#1077;&#1085;&#1085;&#1072;&#1103;%20&#1076;&#1077;&#1103;&#1090;&#1077;&#1083;&#1100;&#1085;&#1086;&#1089;&#1090;&#1100;/&#1087;&#1088;&#1080;&#1082;&#1072;&#1079;%20&#1086;%20&#1088;&#1072;&#1089;&#1087;&#1088;&#1077;&#1076;&#1077;&#1083;&#1077;&#1085;&#1080;&#1080;%20&#1086;&#1073;&#1103;&#1079;&#1072;&#1085;&#1085;&#1086;&#1089;&#1090;&#1077;&#1081;%20&#1089;&#1090;&#1088;.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3;&#1103;%20&#1040;&#1085;&#1085;&#1099;%20&#1052;&#1072;&#1088;&#1072;&#1090;&#1086;&#1074;&#1085;&#1099;%20&#1076;&#1086;&#1082;&#1091;&#1084;&#1077;&#1085;&#1090;&#1099;/&#1040;&#1085;&#1072;&#1083;&#1080;&#1079;%20&#1091;&#1088;&#1086;&#1082;&#1086;&#1074;/&#1040;&#1085;&#1072;&#1083;&#1080;&#1079;%20&#1091;&#1088;&#1086;&#1082;&#1072;%20&#1051;&#1077;&#1086;&#1085;&#1077;&#1085;&#1082;&#1086;%20&#1089;&#1090;&#1088;.2.jpg" TargetMode="External"/><Relationship Id="rId5" Type="http://schemas.openxmlformats.org/officeDocument/2006/relationships/hyperlink" Target="&#1076;&#1083;&#1103;%20&#1040;&#1085;&#1085;&#1099;%20&#1052;&#1072;&#1088;&#1072;&#1090;&#1086;&#1074;&#1085;&#1099;%20&#1076;&#1086;&#1082;&#1091;&#1084;&#1077;&#1085;&#1090;&#1099;/&#1040;&#1085;&#1072;&#1083;&#1080;&#1079;%20&#1091;&#1088;&#1086;&#1082;&#1086;&#1074;/&#1040;&#1085;&#1072;&#1083;&#1080;&#1079;%20&#1091;&#1088;&#1086;&#1082;&#1072;%20&#1051;&#1077;&#1086;&#1085;&#1077;&#1085;&#1082;&#1086;.jpg" TargetMode="External"/><Relationship Id="rId4" Type="http://schemas.openxmlformats.org/officeDocument/2006/relationships/hyperlink" Target="&#1076;&#1083;&#1103;%20&#1040;&#1085;&#1085;&#1099;%20&#1052;&#1072;&#1088;&#1072;&#1090;&#1086;&#1074;&#1085;&#1099;%20&#1076;&#1086;&#1082;&#1091;&#1084;&#1077;&#1085;&#1090;&#1099;/&#1040;&#1085;&#1072;&#1083;&#1080;&#1079;%20&#1091;&#1088;&#1086;&#1082;&#1086;&#1074;/&#1040;&#1085;&#1072;&#1083;&#1080;&#1079;%20&#1087;&#1086;&#1089;&#1077;&#1097;&#1077;&#1085;&#1085;&#1086;&#1075;&#1086;%20&#1091;&#1088;&#1086;&#1082;&#1072;%20&#1089;&#1090;&#1088;.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Проектирование  желаемой педагогической системы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4437112"/>
            <a:ext cx="77724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Каплан Анна Маратовна,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Директор МБОУ «Школа №64»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Московского района г. Казани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5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4836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Определение «западающих» направлений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916832"/>
            <a:ext cx="8183880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</a:t>
            </a:r>
            <a:r>
              <a:rPr lang="ru-RU" dirty="0" smtClean="0">
                <a:solidFill>
                  <a:srgbClr val="C00000"/>
                </a:solidFill>
              </a:rPr>
              <a:t>финансово-хозяйственной</a:t>
            </a:r>
            <a:r>
              <a:rPr lang="ru-RU" dirty="0" smtClean="0"/>
              <a:t> деятельности.</a:t>
            </a:r>
          </a:p>
          <a:p>
            <a:pPr>
              <a:buFontTx/>
              <a:buChar char="-"/>
            </a:pPr>
            <a:r>
              <a:rPr lang="ru-RU" sz="2400" dirty="0" smtClean="0"/>
              <a:t>изучение </a:t>
            </a:r>
            <a:r>
              <a:rPr lang="ru-RU" sz="2400" dirty="0" smtClean="0">
                <a:hlinkClick r:id="rId2" action="ppaction://hlinkfile"/>
              </a:rPr>
              <a:t>источников финансирования</a:t>
            </a:r>
            <a:endParaRPr lang="ru-RU" sz="2400" dirty="0" smtClean="0"/>
          </a:p>
          <a:p>
            <a:pPr marL="0" indent="0">
              <a:buFontTx/>
              <a:buChar char="-"/>
            </a:pPr>
            <a:r>
              <a:rPr lang="ru-RU" sz="2400" dirty="0" smtClean="0"/>
              <a:t> составление сметы расходов по направлениям: ремонтные работы и оборудование школы</a:t>
            </a:r>
          </a:p>
          <a:p>
            <a:r>
              <a:rPr lang="ru-RU" dirty="0" smtClean="0"/>
              <a:t>Организация </a:t>
            </a:r>
            <a:r>
              <a:rPr lang="ru-RU" dirty="0" smtClean="0">
                <a:solidFill>
                  <a:srgbClr val="C00000"/>
                </a:solidFill>
              </a:rPr>
              <a:t>адресной методической работы </a:t>
            </a:r>
            <a:r>
              <a:rPr lang="ru-RU" dirty="0" smtClean="0"/>
              <a:t>с педагогическими кадрами.</a:t>
            </a:r>
          </a:p>
          <a:p>
            <a:r>
              <a:rPr lang="ru-RU" dirty="0" smtClean="0"/>
              <a:t>Организация кадровой </a:t>
            </a:r>
            <a:r>
              <a:rPr lang="ru-RU" dirty="0" smtClean="0">
                <a:solidFill>
                  <a:srgbClr val="C00000"/>
                </a:solidFill>
              </a:rPr>
              <a:t>работы с техперсоналом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46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Планирование деятельности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752528"/>
          </a:xfrm>
        </p:spPr>
        <p:txBody>
          <a:bodyPr>
            <a:normAutofit fontScale="77500" lnSpcReduction="20000"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C00000"/>
                </a:solidFill>
              </a:rPr>
              <a:t>Разработка концепции и программы развития школы.</a:t>
            </a:r>
          </a:p>
          <a:p>
            <a:endParaRPr lang="ru-RU" sz="2600" dirty="0" smtClean="0"/>
          </a:p>
          <a:p>
            <a:r>
              <a:rPr lang="ru-RU" sz="3400" dirty="0" smtClean="0">
                <a:solidFill>
                  <a:srgbClr val="C00000"/>
                </a:solidFill>
              </a:rPr>
              <a:t>Разработка плана методической работы</a:t>
            </a:r>
            <a:r>
              <a:rPr lang="ru-RU" sz="2600" dirty="0" smtClean="0"/>
              <a:t>(работа с педагогическими кадрами:</a:t>
            </a:r>
          </a:p>
          <a:p>
            <a:pPr marL="0" indent="0">
              <a:buNone/>
            </a:pPr>
            <a:r>
              <a:rPr lang="ru-RU" sz="2600" dirty="0" smtClean="0"/>
              <a:t>  - диагностика – выявление западающих направлений – оказание адресной методической помощи)</a:t>
            </a:r>
          </a:p>
          <a:p>
            <a:endParaRPr lang="en-US" dirty="0"/>
          </a:p>
          <a:p>
            <a:r>
              <a:rPr lang="tt-RU" sz="3700" dirty="0" smtClean="0">
                <a:solidFill>
                  <a:srgbClr val="C00000"/>
                </a:solidFill>
              </a:rPr>
              <a:t>Разработка детал</a:t>
            </a:r>
            <a:r>
              <a:rPr lang="ru-RU" sz="3700" dirty="0" err="1" smtClean="0">
                <a:solidFill>
                  <a:srgbClr val="C00000"/>
                </a:solidFill>
              </a:rPr>
              <a:t>ьного</a:t>
            </a:r>
            <a:r>
              <a:rPr lang="ru-RU" sz="3700" dirty="0" smtClean="0">
                <a:solidFill>
                  <a:srgbClr val="C00000"/>
                </a:solidFill>
              </a:rPr>
              <a:t> плана финансово-хозяйственной деятельности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(На этом – остановлюсь подробно на примере моей школы)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1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необходимо сделать в школе.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проекты,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реализуемые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школе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dirty="0" smtClean="0"/>
              <a:t>Информатизация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r>
              <a:rPr lang="ru-RU" dirty="0" smtClean="0"/>
              <a:t>Интеллектуальная среда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r>
              <a:rPr lang="ru-RU" dirty="0" smtClean="0"/>
              <a:t>Школа </a:t>
            </a:r>
            <a:r>
              <a:rPr lang="ru-RU" dirty="0"/>
              <a:t>после </a:t>
            </a:r>
            <a:r>
              <a:rPr lang="ru-RU" dirty="0" smtClean="0"/>
              <a:t>уроков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r>
              <a:rPr lang="ru-RU" dirty="0" smtClean="0"/>
              <a:t>Спортивный класс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Музейный комплекс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 smtClean="0"/>
          </a:p>
          <a:p>
            <a:pPr marL="342900" indent="-342900">
              <a:buFontTx/>
              <a:buAutoNum type="arabicPeriod"/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7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183880" cy="4896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Оборудование </a:t>
            </a:r>
            <a:r>
              <a:rPr lang="ru-RU" dirty="0" smtClean="0">
                <a:solidFill>
                  <a:srgbClr val="C00000"/>
                </a:solidFill>
              </a:rPr>
              <a:t>учебных кабинетов </a:t>
            </a:r>
            <a:r>
              <a:rPr lang="ru-RU" dirty="0" err="1" smtClean="0"/>
              <a:t>медиатехникой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Организация дополнительного </a:t>
            </a:r>
            <a:r>
              <a:rPr lang="ru-RU" dirty="0" smtClean="0">
                <a:solidFill>
                  <a:srgbClr val="C00000"/>
                </a:solidFill>
              </a:rPr>
              <a:t>компьютерного кабинета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/>
              <a:t>Оборудование </a:t>
            </a:r>
            <a:r>
              <a:rPr lang="ru-RU" dirty="0" err="1" smtClean="0">
                <a:solidFill>
                  <a:srgbClr val="C00000"/>
                </a:solidFill>
              </a:rPr>
              <a:t>внеучебных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кабинетов </a:t>
            </a:r>
            <a:r>
              <a:rPr lang="ru-RU" dirty="0" err="1" smtClean="0"/>
              <a:t>медиатехникой</a:t>
            </a:r>
            <a:r>
              <a:rPr lang="ru-RU" dirty="0" smtClean="0"/>
              <a:t> ( актовый зал, спортзал, библиотека, музей)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Создание </a:t>
            </a:r>
            <a:r>
              <a:rPr lang="ru-RU" dirty="0" smtClean="0">
                <a:solidFill>
                  <a:srgbClr val="C00000"/>
                </a:solidFill>
              </a:rPr>
              <a:t>лингафонного кабинета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70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Оборудование </a:t>
            </a:r>
            <a:r>
              <a:rPr lang="ru-RU" dirty="0">
                <a:solidFill>
                  <a:srgbClr val="C00000"/>
                </a:solidFill>
              </a:rPr>
              <a:t>учебных кабинетов </a:t>
            </a:r>
            <a:r>
              <a:rPr lang="ru-RU" dirty="0" err="1"/>
              <a:t>медиатехникой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School64\Desktop\Городской семинар\ДЛЯ АННЫ АНАТОЛЬЕВНЫ\фото\DSC_08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31940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hool64\Desktop\Городской семинар\ДЛЯ АННЫ АНАТОЛЬЕВНЫ\фото\DSC_09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40794"/>
            <a:ext cx="3563888" cy="23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hool64\Desktop\Городской семинар\ДЛЯ АННЫ АНАТОЛЬЕВНЫ\фото\DSC_09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404" y="3212976"/>
            <a:ext cx="4031940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Городской семинар\ДЛЯ АННЫ АНАТОЛЬЕВНЫ\фото\DSC_09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064" y="3212976"/>
            <a:ext cx="4283968" cy="2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77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Организация дополнительного </a:t>
            </a:r>
            <a:r>
              <a:rPr lang="ru-RU" dirty="0">
                <a:solidFill>
                  <a:srgbClr val="C00000"/>
                </a:solidFill>
              </a:rPr>
              <a:t>компьютерного кабинета</a:t>
            </a:r>
          </a:p>
          <a:p>
            <a:endParaRPr lang="ru-RU" dirty="0"/>
          </a:p>
        </p:txBody>
      </p:sp>
      <p:pic>
        <p:nvPicPr>
          <p:cNvPr id="4" name="Picture 2" descr="C:\Users\School64\Desktop\ФОТО\Музей 64 школа\IMG_05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91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06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Оборудование </a:t>
            </a:r>
            <a:r>
              <a:rPr lang="ru-RU" dirty="0" err="1">
                <a:solidFill>
                  <a:srgbClr val="C00000"/>
                </a:solidFill>
              </a:rPr>
              <a:t>внеучебных</a:t>
            </a:r>
            <a:r>
              <a:rPr lang="ru-RU" dirty="0">
                <a:solidFill>
                  <a:srgbClr val="C00000"/>
                </a:solidFill>
              </a:rPr>
              <a:t> кабинетов </a:t>
            </a:r>
            <a:r>
              <a:rPr lang="ru-RU" dirty="0" err="1"/>
              <a:t>медиатехникой</a:t>
            </a:r>
            <a:r>
              <a:rPr lang="ru-RU" dirty="0"/>
              <a:t> ( актовый зал, спортзал, библиотека, музей)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C:\Users\School64\Desktop\Городской семинар\ДЛЯ АННЫ АНАТОЛЬЕВНЫ\фото\DSC_09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716016" cy="3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Recycle.Bin\Все презентаци и\Фотографии 1\IMG_06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70938"/>
            <a:ext cx="4259965" cy="31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Создание </a:t>
            </a:r>
            <a:r>
              <a:rPr lang="ru-RU" dirty="0">
                <a:solidFill>
                  <a:srgbClr val="C00000"/>
                </a:solidFill>
              </a:rPr>
              <a:t>лингафонного кабинета</a:t>
            </a:r>
          </a:p>
          <a:p>
            <a:endParaRPr lang="ru-RU" dirty="0"/>
          </a:p>
        </p:txBody>
      </p:sp>
      <p:pic>
        <p:nvPicPr>
          <p:cNvPr id="1026" name="Picture 2" descr="G:\Папка 1\103_57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60651" cy="52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5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chemeClr val="tx1"/>
                </a:solidFill>
              </a:rPr>
              <a:t>Параллельно ведется </a:t>
            </a:r>
            <a:r>
              <a:rPr lang="ru-RU" b="0" dirty="0">
                <a:solidFill>
                  <a:srgbClr val="C00000"/>
                </a:solidFill>
              </a:rPr>
              <a:t>работа с педагогическими </a:t>
            </a:r>
            <a:r>
              <a:rPr lang="ru-RU" b="0" dirty="0" smtClean="0">
                <a:solidFill>
                  <a:srgbClr val="C00000"/>
                </a:solidFill>
              </a:rPr>
              <a:t>кадрами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Обучение </a:t>
            </a:r>
            <a:r>
              <a:rPr lang="ru-RU" dirty="0" smtClean="0">
                <a:solidFill>
                  <a:srgbClr val="C00000"/>
                </a:solidFill>
              </a:rPr>
              <a:t>ИКТ компетентности</a:t>
            </a:r>
          </a:p>
          <a:p>
            <a:pPr algn="ctr"/>
            <a:r>
              <a:rPr lang="ru-RU" dirty="0" smtClean="0"/>
              <a:t>Электронный </a:t>
            </a:r>
            <a:r>
              <a:rPr lang="ru-RU" dirty="0" smtClean="0">
                <a:solidFill>
                  <a:srgbClr val="C00000"/>
                </a:solidFill>
              </a:rPr>
              <a:t>журнал</a:t>
            </a:r>
            <a:r>
              <a:rPr lang="ru-RU" dirty="0" smtClean="0"/>
              <a:t>, электронное образование</a:t>
            </a:r>
          </a:p>
          <a:p>
            <a:pPr algn="ctr"/>
            <a:r>
              <a:rPr lang="ru-RU" dirty="0" smtClean="0"/>
              <a:t>Работа с </a:t>
            </a:r>
            <a:r>
              <a:rPr lang="ru-RU" dirty="0" smtClean="0">
                <a:solidFill>
                  <a:srgbClr val="C00000"/>
                </a:solidFill>
              </a:rPr>
              <a:t>интернет ресурсами</a:t>
            </a:r>
            <a:endParaRPr lang="ru-RU" dirty="0" smtClean="0"/>
          </a:p>
          <a:p>
            <a:pPr algn="ctr"/>
            <a:r>
              <a:rPr lang="ru-RU" dirty="0" smtClean="0"/>
              <a:t>Создание </a:t>
            </a:r>
            <a:r>
              <a:rPr lang="ru-RU" dirty="0" smtClean="0">
                <a:solidFill>
                  <a:srgbClr val="C00000"/>
                </a:solidFill>
              </a:rPr>
              <a:t>своих интернет ресурсов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00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9571" y="1301820"/>
            <a:ext cx="4080421" cy="272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72-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3" y="1330759"/>
            <a:ext cx="3746889" cy="281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85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Интеллектуальная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1044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Выявлено </a:t>
            </a:r>
            <a:r>
              <a:rPr lang="ru-RU" dirty="0">
                <a:solidFill>
                  <a:srgbClr val="C00000"/>
                </a:solidFill>
              </a:rPr>
              <a:t>несоответствие</a:t>
            </a:r>
            <a:r>
              <a:rPr lang="ru-RU" dirty="0"/>
              <a:t> помещения и </a:t>
            </a:r>
            <a:r>
              <a:rPr lang="ru-RU" dirty="0" smtClean="0"/>
              <a:t>оснащения библиотеки и </a:t>
            </a:r>
            <a:r>
              <a:rPr lang="ru-RU" dirty="0" smtClean="0">
                <a:solidFill>
                  <a:srgbClr val="C00000"/>
                </a:solidFill>
              </a:rPr>
              <a:t>устаревшее оформление</a:t>
            </a:r>
            <a:r>
              <a:rPr lang="ru-RU" dirty="0" smtClean="0"/>
              <a:t> учительской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dirty="0"/>
              <a:t>Перевод </a:t>
            </a:r>
            <a:r>
              <a:rPr lang="ru-RU" dirty="0" smtClean="0">
                <a:solidFill>
                  <a:srgbClr val="C00000"/>
                </a:solidFill>
              </a:rPr>
              <a:t>библиотеки</a:t>
            </a:r>
            <a:r>
              <a:rPr lang="ru-RU" dirty="0" smtClean="0"/>
              <a:t> в </a:t>
            </a:r>
            <a:r>
              <a:rPr lang="ru-RU" dirty="0"/>
              <a:t>другое </a:t>
            </a:r>
            <a:r>
              <a:rPr lang="ru-RU" dirty="0" smtClean="0"/>
              <a:t>помещение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Капитальный ремонт и оборудование </a:t>
            </a:r>
            <a:r>
              <a:rPr lang="ru-RU" dirty="0" smtClean="0">
                <a:solidFill>
                  <a:srgbClr val="C00000"/>
                </a:solidFill>
              </a:rPr>
              <a:t>учительской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51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>
                <a:solidFill>
                  <a:schemeClr val="accent1"/>
                </a:solidFill>
              </a:rPr>
              <a:t>ДАТА ОСНОВАНИЯ ШКОЛЫ: 1964 </a:t>
            </a:r>
            <a:r>
              <a:rPr lang="ru-RU" sz="2700" i="1" dirty="0" smtClean="0">
                <a:solidFill>
                  <a:schemeClr val="accent1"/>
                </a:solidFill>
              </a:rPr>
              <a:t>г</a:t>
            </a:r>
            <a:r>
              <a:rPr lang="ru-RU" i="1" dirty="0" smtClean="0">
                <a:solidFill>
                  <a:schemeClr val="accent1"/>
                </a:solidFill>
              </a:rPr>
              <a:t>.</a:t>
            </a:r>
            <a:r>
              <a:rPr lang="ru-RU" i="1" dirty="0">
                <a:solidFill>
                  <a:schemeClr val="accent1"/>
                </a:solidFill>
              </a:rPr>
              <a:t/>
            </a:r>
            <a:br>
              <a:rPr lang="ru-RU" i="1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916832"/>
            <a:ext cx="8183880" cy="2801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C:\Users\School64\Desktop\64-стало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7832"/>
            <a:ext cx="8604001" cy="515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44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Библиотека и </a:t>
            </a:r>
            <a:r>
              <a:rPr lang="ru-RU" dirty="0" err="1" smtClean="0">
                <a:solidFill>
                  <a:schemeClr val="accent2"/>
                </a:solidFill>
              </a:rPr>
              <a:t>медиатека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5328592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Организация читального зала</a:t>
            </a:r>
          </a:p>
          <a:p>
            <a:pPr algn="ctr"/>
            <a:r>
              <a:rPr lang="ru-RU" dirty="0" smtClean="0"/>
              <a:t>Новая мебель, стеллажи</a:t>
            </a:r>
          </a:p>
          <a:p>
            <a:pPr algn="ctr"/>
            <a:r>
              <a:rPr lang="ru-RU" dirty="0" smtClean="0"/>
              <a:t>Организация </a:t>
            </a:r>
            <a:r>
              <a:rPr lang="ru-RU" dirty="0" err="1" smtClean="0"/>
              <a:t>медиатеки</a:t>
            </a:r>
            <a:endParaRPr lang="ru-RU" dirty="0"/>
          </a:p>
        </p:txBody>
      </p:sp>
      <p:pic>
        <p:nvPicPr>
          <p:cNvPr id="1026" name="Picture 2" descr="C:\Users\School64\Desktop\Городской семинар\ДЛЯ АННЫ АНАТОЛЬЕВНЫ\фото\DSC_0962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608512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hool64\Desktop\Городской семинар\ДЛЯ АННЫ АНАТОЛЬЕВНЫ\фото\DSC_09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69651" cy="28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16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Учительская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Городской семинар\ФОТО\MMB_073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752" y="2060848"/>
            <a:ext cx="4036168" cy="30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папка 3\103_57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516368" cy="33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Городской семинар\учительская\103_57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7613" y="4077072"/>
            <a:ext cx="3435485" cy="25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8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Школа после уроков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49685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Образовательные </a:t>
            </a:r>
            <a:r>
              <a:rPr lang="ru-RU" dirty="0" smtClean="0">
                <a:solidFill>
                  <a:srgbClr val="C00000"/>
                </a:solidFill>
              </a:rPr>
              <a:t>кластеры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Договор безвозмездного пользования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школа,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Спортивные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школы,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Российская правовая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академия)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Организация дополнительных услуг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(Университет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Иннополис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», секция «Ай-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-до» )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Договор аренды </a:t>
            </a:r>
            <a:r>
              <a:rPr lang="ru-RU" dirty="0"/>
              <a:t>помещений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(Образовательный центр «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YES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Детско-юношеская автошкола)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Договор о научно-методическом сотрудничестве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(Институт филологии и межкультурной коммуникации ПФУ,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Университет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Иннополис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»)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3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Музыкальная школа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G:\Папка 1\103_57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68296" cy="29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02920" y="4718304"/>
            <a:ext cx="8183880" cy="1086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G:\Папка 1\103_57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988309" cy="29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Папка 1\103_57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282" y="3933056"/>
            <a:ext cx="3390176" cy="25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Спортивные школы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484784"/>
            <a:ext cx="3240360" cy="18286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«Юность»</a:t>
            </a:r>
          </a:p>
          <a:p>
            <a:pPr marL="0" indent="0">
              <a:buNone/>
            </a:pPr>
            <a:r>
              <a:rPr lang="ru-RU" dirty="0" smtClean="0"/>
              <a:t>«Авиатор»</a:t>
            </a:r>
          </a:p>
          <a:p>
            <a:pPr marL="0" indent="0">
              <a:buNone/>
            </a:pPr>
            <a:r>
              <a:rPr lang="ru-RU" dirty="0" smtClean="0"/>
              <a:t>«Волна»</a:t>
            </a:r>
            <a:endParaRPr lang="en-US" dirty="0"/>
          </a:p>
        </p:txBody>
      </p:sp>
      <p:pic>
        <p:nvPicPr>
          <p:cNvPr id="3074" name="Picture 2" descr="G:\папка 2\100_18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876409" cy="36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апка 2\100_18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5248"/>
            <a:ext cx="4372352" cy="32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7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Российская Правовая Академия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1" name="Picture 5" descr="РПА МЮ РФ, (Российская правовая академия Министерства юстици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3528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68760"/>
            <a:ext cx="4334023" cy="288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551" y="3789040"/>
            <a:ext cx="3961159" cy="262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9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79208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Иннополис</a:t>
            </a:r>
            <a:r>
              <a:rPr lang="ru-RU" dirty="0" smtClean="0">
                <a:solidFill>
                  <a:schemeClr val="accent2"/>
                </a:solidFill>
              </a:rPr>
              <a:t>. Робототехника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D:\Городской семинар\ФОТО\Школа 64 Музей Мэр\IMG_16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2675" y="1196752"/>
            <a:ext cx="39974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Городской семинар\ФОТО\Школа 64 Музей Мэр\IMG_16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032448" cy="24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Городской семинар\ФОТО\Школа 64 Музей Мэр\IMG_17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91" y="1412776"/>
            <a:ext cx="5389958" cy="35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3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Секция «Ай-</a:t>
            </a:r>
            <a:r>
              <a:rPr lang="ru-RU" dirty="0" err="1" smtClean="0">
                <a:solidFill>
                  <a:schemeClr val="accent2"/>
                </a:solidFill>
              </a:rPr>
              <a:t>ки</a:t>
            </a:r>
            <a:r>
              <a:rPr lang="ru-RU" dirty="0" smtClean="0">
                <a:solidFill>
                  <a:schemeClr val="accent2"/>
                </a:solidFill>
              </a:rPr>
              <a:t>-до»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916832"/>
            <a:ext cx="8183880" cy="2801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G:\Recycle.Bin\Все презентаци и\Юбилей 50 лет\DSC_96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184576" cy="34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Recycle.Bin\Все презентаци и\Юбилей 50 лет\DSC_96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92263"/>
            <a:ext cx="4572000" cy="30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29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26469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Образовательный центр «</a:t>
            </a:r>
            <a:r>
              <a:rPr lang="en-US" dirty="0">
                <a:solidFill>
                  <a:srgbClr val="C00000"/>
                </a:solidFill>
              </a:rPr>
              <a:t>YES</a:t>
            </a:r>
            <a:r>
              <a:rPr lang="ru-RU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4098" name="Picture 2" descr="F:\Городской семинар\ФОТО\Музей 64 школа\IMG_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054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Recycle.Bin\Все презентаци и\Фотографии 1\IMG_06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5076056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6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122" y="404664"/>
            <a:ext cx="3687301" cy="2592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Детско-Юношеская Автомобильная Школа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7" name="Picture 3" descr="F:\Городской семинар\ДЛЯ АННЫ АНАТОЛЬЕВНЫ\фото\DSC_09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36" y="548680"/>
            <a:ext cx="4645023" cy="30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Городской семинар\ДЛЯ АННЫ АНАТОЛЬЕВНЫ\фото\DSC_09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119" y="3212976"/>
            <a:ext cx="43204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540552" y="908720"/>
            <a:ext cx="72008" cy="2970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F:\Городской семинар\ДЛЯ АННЫ АНАТОЛЬЕВНЫ\фото\DSC_09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1461"/>
            <a:ext cx="3995936" cy="26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4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8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48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CricketInlineShadow" pitchFamily="2" charset="0"/>
              </a:rPr>
              <a:t>Цель школы</a:t>
            </a:r>
          </a:p>
          <a:p>
            <a:pPr algn="just">
              <a:defRPr/>
            </a:pP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8B43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1325" indent="184150">
              <a:buNone/>
              <a:defRPr/>
            </a:pP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B433D"/>
                </a:solidFill>
                <a:latin typeface="Times New Roman" pitchFamily="18" charset="0"/>
                <a:cs typeface="Times New Roman" pitchFamily="18" charset="0"/>
              </a:rPr>
              <a:t>Создание такой среды (обучающей,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B433D"/>
                </a:solidFill>
                <a:latin typeface="Times New Roman" pitchFamily="18" charset="0"/>
                <a:cs typeface="Times New Roman" pitchFamily="18" charset="0"/>
              </a:rPr>
              <a:t>воспитывающей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B433D"/>
                </a:solidFill>
                <a:latin typeface="Times New Roman" pitchFamily="18" charset="0"/>
                <a:cs typeface="Times New Roman" pitchFamily="18" charset="0"/>
              </a:rPr>
              <a:t>, развивающей),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B433D"/>
                </a:solidFill>
                <a:latin typeface="Times New Roman" pitchFamily="18" charset="0"/>
                <a:cs typeface="Times New Roman" pitchFamily="18" charset="0"/>
              </a:rPr>
              <a:t> которая способствует 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B433D"/>
                </a:solidFill>
                <a:latin typeface="Times New Roman" pitchFamily="18" charset="0"/>
                <a:cs typeface="Times New Roman" pitchFamily="18" charset="0"/>
              </a:rPr>
              <a:t>наиболее полному раскрытию задатков ребенка, обеспечивает ему условия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B433D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B433D"/>
                </a:solidFill>
                <a:latin typeface="Times New Roman" pitchFamily="18" charset="0"/>
                <a:cs typeface="Times New Roman" pitchFamily="18" charset="0"/>
              </a:rPr>
              <a:t>формирования интереса  к учению, максимальной творческой самостоятельности,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B433D"/>
                </a:solidFill>
                <a:latin typeface="Times New Roman" pitchFamily="18" charset="0"/>
                <a:cs typeface="Times New Roman" pitchFamily="18" charset="0"/>
              </a:rPr>
              <a:t>активности.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8B43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00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Институт филологии и межкультурной коммуникации ПФУ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924944"/>
            <a:ext cx="8183880" cy="1793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F:\Городской семинар\Папка 1\103_5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96444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Recycle.Bin\Фото уроки для КФУ\DSCN18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55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Спортивный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спортсмены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20272" cy="49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0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20080"/>
          </a:xfrm>
        </p:spPr>
        <p:txBody>
          <a:bodyPr/>
          <a:lstStyle/>
          <a:p>
            <a:pPr algn="ctr"/>
            <a:r>
              <a:rPr lang="ru-RU" dirty="0" smtClean="0"/>
              <a:t>Музейный комплекс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От  боевого уголка к музею 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П</a:t>
            </a:r>
            <a:r>
              <a:rPr lang="ru-RU" dirty="0" smtClean="0"/>
              <a:t>амять сердца». Руководитель  -  </a:t>
            </a:r>
            <a:r>
              <a:rPr lang="ru-RU" dirty="0" err="1" smtClean="0"/>
              <a:t>Галеева</a:t>
            </a:r>
            <a:r>
              <a:rPr lang="ru-RU" dirty="0" smtClean="0"/>
              <a:t> М.А.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C:\Users\School64\Desktop\Городской семинар\ФОТО\Музей 64 школа\IMG_06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96" y="2348880"/>
            <a:ext cx="4310499" cy="28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chool64\Desktop\Городской семинар\ФОТО\Музей 64 школа\IMG_06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848" y="3161394"/>
            <a:ext cx="4740219" cy="315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9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Организация работы кружка </a:t>
            </a:r>
            <a:r>
              <a:rPr lang="ru-RU" dirty="0">
                <a:solidFill>
                  <a:srgbClr val="C00000"/>
                </a:solidFill>
              </a:rPr>
              <a:t>«Арсенал»</a:t>
            </a:r>
            <a:r>
              <a:rPr lang="ru-RU" dirty="0"/>
              <a:t> под руководством </a:t>
            </a:r>
            <a:r>
              <a:rPr lang="ru-RU" dirty="0" err="1">
                <a:solidFill>
                  <a:srgbClr val="C00000"/>
                </a:solidFill>
              </a:rPr>
              <a:t>Новака</a:t>
            </a:r>
            <a:r>
              <a:rPr lang="ru-RU" dirty="0">
                <a:solidFill>
                  <a:srgbClr val="C00000"/>
                </a:solidFill>
              </a:rPr>
              <a:t> В.А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>
                <a:solidFill>
                  <a:srgbClr val="C00000"/>
                </a:solidFill>
              </a:rPr>
              <a:t>«Кадры решают всё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В.И</a:t>
            </a:r>
            <a:r>
              <a:rPr lang="ru-RU" sz="2000" dirty="0">
                <a:solidFill>
                  <a:srgbClr val="C00000"/>
                </a:solidFill>
              </a:rPr>
              <a:t>. Ленин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5299"/>
            <a:ext cx="5420980" cy="304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348" y="1484783"/>
            <a:ext cx="2812116" cy="500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83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Организация музея </a:t>
            </a:r>
            <a:r>
              <a:rPr lang="ru-RU" dirty="0" smtClean="0"/>
              <a:t>«Хроника войны в миниатюрах» (работа </a:t>
            </a:r>
            <a:r>
              <a:rPr lang="ru-RU" dirty="0"/>
              <a:t>со </a:t>
            </a:r>
            <a:r>
              <a:rPr lang="ru-RU" dirty="0" smtClean="0"/>
              <a:t>спонсорами)</a:t>
            </a:r>
            <a:endParaRPr lang="ru-RU" dirty="0"/>
          </a:p>
        </p:txBody>
      </p:sp>
      <p:pic>
        <p:nvPicPr>
          <p:cNvPr id="4098" name="Picture 2" descr="C:\Users\School64\Desktop\Городской семинар\ФОТО\Музей 64 школа\IMG_06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526550" cy="30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chool64\Desktop\Городской семинар\ФОТО\Школа 64 Музей Мэр\IMG_16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688901" cy="31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82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Организация музейного комплекса «Страницы истории нашей» (</a:t>
            </a:r>
            <a:r>
              <a:rPr lang="ru-RU" dirty="0" smtClean="0"/>
              <a:t>Экскурсия)</a:t>
            </a:r>
            <a:endParaRPr lang="ru-RU" dirty="0"/>
          </a:p>
        </p:txBody>
      </p:sp>
      <p:pic>
        <p:nvPicPr>
          <p:cNvPr id="5122" name="Picture 2" descr="C:\Users\School64\Desktop\Городской семинар\ФОТО\Музей 64 школа\IMG_05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79039" cy="43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главное для успешного руководителя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680520"/>
          </a:xfrm>
        </p:spPr>
        <p:txBody>
          <a:bodyPr/>
          <a:lstStyle/>
          <a:p>
            <a:r>
              <a:rPr lang="ru-RU" dirty="0" smtClean="0"/>
              <a:t>Профессиональная компетентность (знание содержания работы школы)</a:t>
            </a:r>
          </a:p>
          <a:p>
            <a:r>
              <a:rPr lang="ru-RU" dirty="0" smtClean="0"/>
              <a:t>Умение создавать условия (организация сетевого взаимодействия, работа со спонсорами, решение финансовых вопросов)</a:t>
            </a:r>
          </a:p>
          <a:p>
            <a:r>
              <a:rPr lang="ru-RU" dirty="0" smtClean="0"/>
              <a:t>Умение ставить цели и определять задачи.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(так же, как во ФГОС ООО)</a:t>
            </a:r>
          </a:p>
        </p:txBody>
      </p:sp>
    </p:spTree>
    <p:extLst>
      <p:ext uri="{BB962C8B-B14F-4D97-AF65-F5344CB8AC3E}">
        <p14:creationId xmlns:p14="http://schemas.microsoft.com/office/powerpoint/2010/main" xmlns="" val="37289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Педагогический  и ученический состав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60851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29 учителей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:</a:t>
            </a:r>
            <a:br>
              <a:rPr lang="ru-RU" dirty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7-   высшей кв.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Категории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 (24%)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20-  1 кв.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Категории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 (69%)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2-    2 кв.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Категории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 (7%)</a:t>
            </a:r>
            <a:endParaRPr lang="ru-RU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431 ученика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144 – начальная школа</a:t>
            </a:r>
          </a:p>
          <a:p>
            <a:pPr marL="0" indent="0" algn="ctr">
              <a:buNone/>
            </a:pPr>
            <a:r>
              <a:rPr lang="ru-RU" dirty="0" smtClean="0"/>
              <a:t>213 – средняя школа </a:t>
            </a:r>
          </a:p>
          <a:p>
            <a:pPr marL="0" indent="0" algn="ctr">
              <a:buNone/>
            </a:pPr>
            <a:r>
              <a:rPr lang="ru-RU" dirty="0" smtClean="0"/>
              <a:t>74 – старшая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76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чего все начинается…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5328592"/>
          </a:xfrm>
        </p:spPr>
        <p:txBody>
          <a:bodyPr>
            <a:normAutofit fontScale="62500" lnSpcReduction="20000"/>
          </a:bodyPr>
          <a:lstStyle/>
          <a:p>
            <a:pPr marL="265113" indent="90488"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  <a:hlinkClick r:id="rId2" action="ppaction://hlinkfile"/>
              </a:rPr>
              <a:t>приказ о назначении</a:t>
            </a:r>
            <a:endParaRPr lang="ru-RU" dirty="0" smtClean="0">
              <a:solidFill>
                <a:srgbClr val="C00000"/>
              </a:solidFill>
            </a:endParaRPr>
          </a:p>
          <a:p>
            <a:pPr marL="265113" indent="0">
              <a:buNone/>
            </a:pPr>
            <a:endParaRPr lang="ru-RU" dirty="0" smtClean="0"/>
          </a:p>
          <a:p>
            <a:pPr marL="452438" indent="-187325">
              <a:buFont typeface="Wingdings" pitchFamily="2" charset="2"/>
              <a:buChar char="v"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оформление статуса «юридическое лицо»  </a:t>
            </a:r>
          </a:p>
          <a:p>
            <a:pPr marL="452438" indent="-187325">
              <a:buFont typeface="Wingdings" pitchFamily="2" charset="2"/>
              <a:buChar char="v"/>
            </a:pPr>
            <a:endParaRPr lang="ru-RU" dirty="0" smtClean="0"/>
          </a:p>
          <a:p>
            <a:pPr marL="452438" indent="-187325"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знакомство с основными документами </a:t>
            </a:r>
          </a:p>
          <a:p>
            <a:pPr marL="265113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2438" indent="-187325"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Устав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Внимательно прочитать) </a:t>
            </a:r>
          </a:p>
          <a:p>
            <a:pPr marL="452438" indent="-187325">
              <a:buFontTx/>
              <a:buChar char="-"/>
            </a:pPr>
            <a:endParaRPr lang="ru-RU" dirty="0" smtClean="0"/>
          </a:p>
          <a:p>
            <a:pPr marL="452438" indent="-187325"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Лицензия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№1,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5" action="ppaction://hlinkfile"/>
              </a:rPr>
              <a:t>стр. №2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, </a:t>
            </a:r>
            <a:r>
              <a:rPr lang="ru-RU" dirty="0" smtClean="0"/>
              <a:t>Обратить внимание на</a:t>
            </a:r>
            <a:r>
              <a:rPr lang="ru-RU" dirty="0" smtClean="0">
                <a:hlinkClick r:id="rId6" action="ppaction://hlinkfile"/>
              </a:rPr>
              <a:t> приложение</a:t>
            </a:r>
            <a:endParaRPr lang="ru-RU" dirty="0" smtClean="0"/>
          </a:p>
          <a:p>
            <a:pPr marL="452438" indent="-187325">
              <a:buFontTx/>
              <a:buChar char="-"/>
            </a:pPr>
            <a:endParaRPr lang="ru-RU" dirty="0" smtClean="0"/>
          </a:p>
          <a:p>
            <a:pPr marL="452438" indent="-187325"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7" action="ppaction://hlinkfile"/>
              </a:rPr>
              <a:t>Свидетельство  о государственной аккредитации</a:t>
            </a:r>
            <a:r>
              <a:rPr lang="ru-RU" dirty="0" smtClean="0"/>
              <a:t>, </a:t>
            </a:r>
            <a:r>
              <a:rPr lang="ru-RU" dirty="0" smtClean="0">
                <a:hlinkClick r:id="rId8" action="ppaction://hlinkfile"/>
              </a:rPr>
              <a:t>стр. №2</a:t>
            </a:r>
            <a:endParaRPr lang="ru-RU" dirty="0" smtClean="0"/>
          </a:p>
          <a:p>
            <a:pPr marL="452438" indent="-187325">
              <a:buFontTx/>
              <a:buChar char="-"/>
            </a:pPr>
            <a:endParaRPr lang="ru-RU" dirty="0" smtClean="0"/>
          </a:p>
          <a:p>
            <a:pPr marL="452438" indent="-187325">
              <a:buFontTx/>
              <a:buChar char="-"/>
            </a:pPr>
            <a:r>
              <a:rPr lang="ru-RU" dirty="0" smtClean="0">
                <a:hlinkClick r:id="rId9" action="ppaction://hlinkfile"/>
              </a:rPr>
              <a:t>Свидетельства  о государственной</a:t>
            </a:r>
          </a:p>
          <a:p>
            <a:pPr marL="265113" indent="0">
              <a:buNone/>
            </a:pPr>
            <a:r>
              <a:rPr lang="ru-RU" dirty="0" smtClean="0">
                <a:hlinkClick r:id="rId9" action="ppaction://hlinkfile"/>
              </a:rPr>
              <a:t>регистрации права на землю</a:t>
            </a:r>
            <a:r>
              <a:rPr lang="ru-RU" dirty="0" smtClean="0"/>
              <a:t> и </a:t>
            </a:r>
            <a:r>
              <a:rPr lang="ru-RU" dirty="0" smtClean="0">
                <a:hlinkClick r:id="rId10" action="ppaction://hlinkfile"/>
              </a:rPr>
              <a:t>на здание</a:t>
            </a:r>
            <a:r>
              <a:rPr lang="ru-RU" dirty="0" smtClean="0"/>
              <a:t>,</a:t>
            </a:r>
          </a:p>
          <a:p>
            <a:pPr marL="265113" indent="0">
              <a:buNone/>
            </a:pPr>
            <a:endParaRPr lang="ru-RU" dirty="0" smtClean="0"/>
          </a:p>
          <a:p>
            <a:pPr marL="269875" indent="-4763">
              <a:buFontTx/>
              <a:buChar char="-"/>
            </a:pPr>
            <a:r>
              <a:rPr lang="ru-RU" dirty="0" smtClean="0"/>
              <a:t> </a:t>
            </a:r>
            <a:r>
              <a:rPr lang="ru-RU" dirty="0">
                <a:hlinkClick r:id="rId11" action="ppaction://hlinkfile"/>
              </a:rPr>
              <a:t>С</a:t>
            </a:r>
            <a:r>
              <a:rPr lang="ru-RU" dirty="0" smtClean="0">
                <a:hlinkClick r:id="rId11" action="ppaction://hlinkfile"/>
              </a:rPr>
              <a:t>видетельство  о внесении записи в ЕГРЮЛ</a:t>
            </a:r>
            <a:r>
              <a:rPr lang="ru-RU" dirty="0" smtClean="0"/>
              <a:t>, </a:t>
            </a:r>
          </a:p>
          <a:p>
            <a:pPr marL="269875" indent="-4763">
              <a:buFontTx/>
              <a:buChar char="-"/>
            </a:pPr>
            <a:endParaRPr lang="ru-RU" dirty="0" smtClean="0"/>
          </a:p>
          <a:p>
            <a:pPr marL="269875" indent="-4763"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>
                <a:hlinkClick r:id="rId12" action="ppaction://hlinkfile"/>
              </a:rPr>
              <a:t>Свидетельство о постановке на учет в налоговом органе</a:t>
            </a:r>
            <a:endParaRPr lang="ru-RU" dirty="0" smtClean="0"/>
          </a:p>
          <a:p>
            <a:pPr marL="269875" indent="-4763">
              <a:buFontTx/>
              <a:buChar char="-"/>
            </a:pPr>
            <a:endParaRPr lang="ru-RU" dirty="0" smtClean="0"/>
          </a:p>
          <a:p>
            <a:pPr marL="269875" indent="-4763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Локальные акты</a:t>
            </a:r>
          </a:p>
          <a:p>
            <a:pPr marL="269875" indent="-4763">
              <a:buFontTx/>
              <a:buChar char="-"/>
            </a:pPr>
            <a:endParaRPr lang="ru-RU" dirty="0" smtClean="0"/>
          </a:p>
          <a:p>
            <a:pPr marL="269875" indent="-4763">
              <a:buFontTx/>
              <a:buChar char="-"/>
            </a:pPr>
            <a:endParaRPr lang="ru-RU" dirty="0"/>
          </a:p>
          <a:p>
            <a:pPr marL="269875" indent="-4763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73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5112568"/>
          </a:xfrm>
          <a:ln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Знакомство с администрацией </a:t>
            </a:r>
            <a:r>
              <a:rPr lang="ru-RU" sz="2600" dirty="0" smtClean="0"/>
              <a:t>(собеседования согласно </a:t>
            </a:r>
            <a:r>
              <a:rPr lang="ru-RU" sz="2600" dirty="0" smtClean="0">
                <a:hlinkClick r:id="rId2" action="ppaction://hlinkfile"/>
              </a:rPr>
              <a:t>исполняемому функционалу</a:t>
            </a:r>
            <a:r>
              <a:rPr lang="ru-RU" sz="2600" dirty="0" smtClean="0"/>
              <a:t>)</a:t>
            </a:r>
          </a:p>
          <a:p>
            <a:endParaRPr lang="ru-RU" sz="2600" dirty="0" smtClean="0"/>
          </a:p>
          <a:p>
            <a:r>
              <a:rPr lang="ru-RU" dirty="0">
                <a:solidFill>
                  <a:srgbClr val="C00000"/>
                </a:solidFill>
              </a:rPr>
              <a:t>Знакомство с </a:t>
            </a:r>
            <a:r>
              <a:rPr lang="ru-RU" dirty="0" smtClean="0">
                <a:solidFill>
                  <a:srgbClr val="C00000"/>
                </a:solidFill>
              </a:rPr>
              <a:t>коллективом </a:t>
            </a:r>
            <a:r>
              <a:rPr lang="ru-RU" sz="2600" dirty="0" smtClean="0"/>
              <a:t>(</a:t>
            </a:r>
            <a:r>
              <a:rPr lang="ru-RU" sz="2600" dirty="0" smtClean="0">
                <a:hlinkClick r:id="rId3" action="ppaction://hlinkfile"/>
              </a:rPr>
              <a:t>посещение </a:t>
            </a:r>
            <a:r>
              <a:rPr lang="ru-RU" sz="2600" dirty="0" smtClean="0">
                <a:hlinkClick r:id="rId4" action="ppaction://hlinkfile"/>
              </a:rPr>
              <a:t>уроков </a:t>
            </a:r>
            <a:r>
              <a:rPr lang="ru-RU" sz="2600" dirty="0" smtClean="0"/>
              <a:t>с </a:t>
            </a:r>
            <a:r>
              <a:rPr lang="ru-RU" sz="2600" dirty="0" smtClean="0">
                <a:hlinkClick r:id="rId5" action="ppaction://hlinkfile"/>
              </a:rPr>
              <a:t>последующим </a:t>
            </a:r>
            <a:r>
              <a:rPr lang="ru-RU" sz="2600" dirty="0" smtClean="0">
                <a:hlinkClick r:id="rId6" action="ppaction://hlinkfile"/>
              </a:rPr>
              <a:t>собеседованием)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Знакомство с учащимися </a:t>
            </a:r>
            <a:r>
              <a:rPr lang="ru-RU" sz="2600" dirty="0" smtClean="0"/>
              <a:t>(посещение мероприятий, собеседование с активом)</a:t>
            </a:r>
          </a:p>
          <a:p>
            <a:endParaRPr lang="ru-RU" sz="26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Знакомство с родителями </a:t>
            </a:r>
            <a:r>
              <a:rPr lang="ru-RU" dirty="0" smtClean="0"/>
              <a:t>(собрание органа родительского самоуправления)</a:t>
            </a:r>
          </a:p>
          <a:p>
            <a:pPr marL="0" indent="0">
              <a:buNone/>
            </a:pPr>
            <a:r>
              <a:rPr lang="ru-RU" dirty="0" smtClean="0"/>
              <a:t>(родительский комитет или попечительский совет?)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Изучение </a:t>
            </a:r>
            <a:r>
              <a:rPr lang="ru-RU" dirty="0" smtClean="0">
                <a:solidFill>
                  <a:srgbClr val="C00000"/>
                </a:solidFill>
                <a:hlinkClick r:id="rId7" action="ppaction://hlinkfile"/>
              </a:rPr>
              <a:t>штатного расписания </a:t>
            </a:r>
            <a:r>
              <a:rPr lang="ru-RU" dirty="0" smtClean="0"/>
              <a:t>и знакомство с техперсоналом.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7579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1235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C00000"/>
                </a:solidFill>
              </a:rPr>
              <a:t/>
            </a:r>
            <a:br>
              <a:rPr lang="ru-RU" b="0" dirty="0" smtClean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/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 smtClean="0">
                <a:solidFill>
                  <a:srgbClr val="C00000"/>
                </a:solidFill>
              </a:rPr>
              <a:t/>
            </a:r>
            <a:br>
              <a:rPr lang="ru-RU" b="0" dirty="0" smtClean="0">
                <a:solidFill>
                  <a:srgbClr val="C00000"/>
                </a:solidFill>
              </a:rPr>
            </a:br>
            <a:r>
              <a:rPr lang="ru-RU" b="0" dirty="0" smtClean="0">
                <a:solidFill>
                  <a:srgbClr val="C00000"/>
                </a:solidFill>
              </a:rPr>
              <a:t/>
            </a:r>
            <a:br>
              <a:rPr lang="ru-RU" b="0" dirty="0" smtClean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/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 smtClean="0">
                <a:solidFill>
                  <a:srgbClr val="C00000"/>
                </a:solidFill>
              </a:rPr>
              <a:t/>
            </a:r>
            <a:br>
              <a:rPr lang="ru-RU" b="0" dirty="0" smtClean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/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 smtClean="0">
                <a:solidFill>
                  <a:srgbClr val="C00000"/>
                </a:solidFill>
              </a:rPr>
              <a:t/>
            </a:r>
            <a:br>
              <a:rPr lang="ru-RU" b="0" dirty="0" smtClean="0">
                <a:solidFill>
                  <a:srgbClr val="C00000"/>
                </a:solidFill>
              </a:rPr>
            </a:br>
            <a:r>
              <a:rPr lang="ru-RU" b="0" dirty="0" smtClean="0">
                <a:solidFill>
                  <a:srgbClr val="C00000"/>
                </a:solidFill>
              </a:rPr>
              <a:t/>
            </a:r>
            <a:br>
              <a:rPr lang="ru-RU" b="0" dirty="0" smtClean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/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/>
            </a:r>
            <a:br>
              <a:rPr lang="ru-RU" b="0" dirty="0">
                <a:solidFill>
                  <a:srgbClr val="C00000"/>
                </a:solidFill>
              </a:rPr>
            </a:br>
            <a:r>
              <a:rPr lang="ru-RU" b="0" dirty="0">
                <a:solidFill>
                  <a:srgbClr val="C00000"/>
                </a:solidFill>
              </a:rPr>
              <a:t>Изучение системы методической </a:t>
            </a:r>
            <a:r>
              <a:rPr lang="ru-RU" b="0" dirty="0" smtClean="0">
                <a:solidFill>
                  <a:srgbClr val="C00000"/>
                </a:solidFill>
              </a:rPr>
              <a:t>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конкурсах педагогического мастерства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продукция, созданная педагогами (разработки уроков, классных часов, печатные работы, участие в семинарах и конференциях учителей и учащихся)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копилки кабинетов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Папки достижений (портфолио), личные сайты педагогов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07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90" y="188640"/>
            <a:ext cx="7772400" cy="16339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solidFill>
                  <a:srgbClr val="C00000"/>
                </a:solidFill>
              </a:rPr>
              <a:t>Диагностика – это </a:t>
            </a:r>
            <a:r>
              <a:rPr lang="ru-RU" sz="3200" b="0" dirty="0" smtClean="0">
                <a:solidFill>
                  <a:srgbClr val="C00000"/>
                </a:solidFill>
              </a:rPr>
              <a:t>средство, которое помогает сделать проблему беспроблемной </a:t>
            </a:r>
            <a:r>
              <a:rPr lang="ru-RU" sz="3600" b="0" dirty="0" smtClean="0">
                <a:solidFill>
                  <a:srgbClr val="C00000"/>
                </a:solidFill>
              </a:rPr>
              <a:t>(</a:t>
            </a:r>
            <a:r>
              <a:rPr lang="ru-RU" sz="2700" b="0" dirty="0" smtClean="0">
                <a:solidFill>
                  <a:srgbClr val="C00000"/>
                </a:solidFill>
              </a:rPr>
              <a:t>анкеты и тесты</a:t>
            </a:r>
            <a:r>
              <a:rPr lang="ru-RU" sz="3600" b="0" dirty="0" smtClean="0">
                <a:solidFill>
                  <a:srgbClr val="C00000"/>
                </a:solidFill>
              </a:rPr>
              <a:t>)</a:t>
            </a:r>
            <a:endParaRPr lang="ru-RU" sz="3600" b="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724" y="1772816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cs typeface="Times New Roman" pitchFamily="18" charset="0"/>
              </a:rPr>
              <a:t> Аналитические </a:t>
            </a:r>
            <a:r>
              <a:rPr lang="ru-RU" sz="1600" b="1" dirty="0">
                <a:cs typeface="Times New Roman" pitchFamily="18" charset="0"/>
              </a:rPr>
              <a:t>и статистические материалы (информации, отчеты, справки</a:t>
            </a:r>
            <a:r>
              <a:rPr lang="ru-RU" sz="1600" b="1" dirty="0" smtClean="0"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ru-RU" sz="1600" b="1" dirty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cs typeface="Times New Roman" pitchFamily="18" charset="0"/>
              </a:rPr>
              <a:t> Анкетирование </a:t>
            </a:r>
            <a:r>
              <a:rPr lang="ru-RU" sz="1600" b="1" dirty="0">
                <a:cs typeface="Times New Roman" pitchFamily="18" charset="0"/>
              </a:rPr>
              <a:t>и тестирование педагогов, родителей, </a:t>
            </a:r>
            <a:r>
              <a:rPr lang="ru-RU" sz="1600" b="1" dirty="0" smtClean="0">
                <a:cs typeface="Times New Roman" pitchFamily="18" charset="0"/>
              </a:rPr>
              <a:t>обучающихся</a:t>
            </a:r>
          </a:p>
          <a:p>
            <a:pPr>
              <a:buFont typeface="Wingdings" pitchFamily="2" charset="2"/>
              <a:buChar char="ü"/>
            </a:pPr>
            <a:endParaRPr lang="ru-RU" sz="1600" b="1" dirty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/>
              <a:t> Изучение стиля преподавания</a:t>
            </a:r>
          </a:p>
          <a:p>
            <a:pPr>
              <a:buFont typeface="Wingdings" pitchFamily="2" charset="2"/>
              <a:buChar char="ü"/>
            </a:pP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r>
              <a:rPr lang="ru-RU" sz="1600" b="1" dirty="0" smtClean="0"/>
              <a:t> Анализ индивидуальной деятельности  (по А.К.Марковой и </a:t>
            </a:r>
            <a:r>
              <a:rPr lang="ru-RU" sz="1600" b="1" dirty="0" err="1" smtClean="0"/>
              <a:t>А.Я.Никоновой</a:t>
            </a:r>
            <a:r>
              <a:rPr lang="ru-RU" sz="1600" b="1" dirty="0" smtClean="0"/>
              <a:t>)</a:t>
            </a:r>
          </a:p>
          <a:p>
            <a:pPr>
              <a:buFont typeface="Wingdings" pitchFamily="2" charset="2"/>
              <a:buChar char="ü"/>
            </a:pP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r>
              <a:rPr lang="ru-RU" sz="1600" b="1" dirty="0" smtClean="0"/>
              <a:t> Изучение мотивации профессиональной деятельности</a:t>
            </a:r>
          </a:p>
          <a:p>
            <a:r>
              <a:rPr lang="ru-RU" sz="1600" b="1" dirty="0" smtClean="0"/>
              <a:t>    (методика </a:t>
            </a:r>
            <a:r>
              <a:rPr lang="ru-RU" sz="1600" b="1" dirty="0" err="1" smtClean="0"/>
              <a:t>К.Замфир</a:t>
            </a:r>
            <a:r>
              <a:rPr lang="ru-RU" sz="1600" b="1" dirty="0" smtClean="0"/>
              <a:t> и модификация </a:t>
            </a:r>
            <a:r>
              <a:rPr lang="ru-RU" sz="1600" b="1" dirty="0" err="1" smtClean="0"/>
              <a:t>А.А.Реана</a:t>
            </a:r>
            <a:r>
              <a:rPr lang="ru-RU" sz="1600" b="1" dirty="0" smtClean="0"/>
              <a:t>)</a:t>
            </a:r>
          </a:p>
          <a:p>
            <a:endParaRPr lang="ru-RU" sz="1600" b="1" dirty="0" smtClean="0"/>
          </a:p>
          <a:p>
            <a:pPr marL="180975" indent="-180975">
              <a:buFont typeface="Wingdings" pitchFamily="2" charset="2"/>
              <a:buChar char="ü"/>
            </a:pPr>
            <a:r>
              <a:rPr lang="ru-RU" sz="1600" b="1" dirty="0" smtClean="0"/>
              <a:t> Изучение готовности учителя к развитию инновационной     деятельности, к работе с одарёнными учащимися</a:t>
            </a:r>
          </a:p>
          <a:p>
            <a:pPr marL="180975" indent="-180975">
              <a:buFont typeface="Wingdings" pitchFamily="2" charset="2"/>
              <a:buChar char="ü"/>
            </a:pP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r>
              <a:rPr lang="ru-RU" sz="1600" b="1" dirty="0" smtClean="0"/>
              <a:t> Изучение профессиональной компетентности учителя и т.д.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9322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диагностики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111451214"/>
              </p:ext>
            </p:extLst>
          </p:nvPr>
        </p:nvGraphicFramePr>
        <p:xfrm>
          <a:off x="1187624" y="1340768"/>
          <a:ext cx="750099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638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740</Words>
  <Application>Microsoft Office PowerPoint</Application>
  <PresentationFormat>Экран (4:3)</PresentationFormat>
  <Paragraphs>183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Проектирование  желаемой педагогической системы </vt:lpstr>
      <vt:lpstr>ДАТА ОСНОВАНИЯ ШКОЛЫ: 1964 г. </vt:lpstr>
      <vt:lpstr>Слайд 3</vt:lpstr>
      <vt:lpstr> Педагогический  и ученический состав</vt:lpstr>
      <vt:lpstr>С чего все начинается…</vt:lpstr>
      <vt:lpstr>Диагностика</vt:lpstr>
      <vt:lpstr>           Изучение системы методической работы</vt:lpstr>
      <vt:lpstr>Диагностика – это средство, которое помогает сделать проблему беспроблемной (анкеты и тесты)</vt:lpstr>
      <vt:lpstr>Результаты диагностики</vt:lpstr>
      <vt:lpstr>  Определение «западающих» направлений</vt:lpstr>
      <vt:lpstr>Планирование деятельности </vt:lpstr>
      <vt:lpstr>Что необходимо сделать в школе. </vt:lpstr>
      <vt:lpstr>Информатизация</vt:lpstr>
      <vt:lpstr>Слайд 14</vt:lpstr>
      <vt:lpstr>Слайд 15</vt:lpstr>
      <vt:lpstr>Слайд 16</vt:lpstr>
      <vt:lpstr>Слайд 17</vt:lpstr>
      <vt:lpstr>Параллельно ведется работа с педагогическими кадрами</vt:lpstr>
      <vt:lpstr>Интеллектуальная среда</vt:lpstr>
      <vt:lpstr>   Библиотека и медиатека </vt:lpstr>
      <vt:lpstr>Учительская</vt:lpstr>
      <vt:lpstr>Школа после уроков</vt:lpstr>
      <vt:lpstr>Музыкальная школа</vt:lpstr>
      <vt:lpstr>Спортивные школы</vt:lpstr>
      <vt:lpstr>Российская Правовая Академия</vt:lpstr>
      <vt:lpstr>Иннополис. Робототехника</vt:lpstr>
      <vt:lpstr>Секция «Ай-ки-до»</vt:lpstr>
      <vt:lpstr>Образовательный центр «YES»</vt:lpstr>
      <vt:lpstr>Детско-Юношеская Автомобильная Школа</vt:lpstr>
      <vt:lpstr>Институт филологии и межкультурной коммуникации ПФУ</vt:lpstr>
      <vt:lpstr>Спортивный класс</vt:lpstr>
      <vt:lpstr>Музейный комплекс</vt:lpstr>
      <vt:lpstr>Слайд 33</vt:lpstr>
      <vt:lpstr>Слайд 34</vt:lpstr>
      <vt:lpstr>Слайд 35</vt:lpstr>
      <vt:lpstr>Что главное для успешного руководителя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деятельностивновьназначенного директора школы</dc:title>
  <dc:creator>School64</dc:creator>
  <cp:lastModifiedBy>User1</cp:lastModifiedBy>
  <cp:revision>68</cp:revision>
  <dcterms:created xsi:type="dcterms:W3CDTF">2015-04-17T06:34:57Z</dcterms:created>
  <dcterms:modified xsi:type="dcterms:W3CDTF">2015-04-29T09:12:03Z</dcterms:modified>
</cp:coreProperties>
</file>